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sldIdLst>
    <p:sldId id="256" r:id="rId2"/>
    <p:sldId id="293" r:id="rId3"/>
    <p:sldId id="269" r:id="rId4"/>
    <p:sldId id="289" r:id="rId5"/>
    <p:sldId id="265" r:id="rId6"/>
    <p:sldId id="264" r:id="rId7"/>
    <p:sldId id="290" r:id="rId8"/>
    <p:sldId id="291" r:id="rId9"/>
    <p:sldId id="292" r:id="rId10"/>
    <p:sldId id="260" r:id="rId11"/>
  </p:sldIdLst>
  <p:sldSz cx="9144000" cy="5143500" type="screen16x9"/>
  <p:notesSz cx="6858000" cy="9144000"/>
  <p:embeddedFontLst>
    <p:embeddedFont>
      <p:font typeface="Afacad Flux" pitchFamily="2" charset="77"/>
      <p:regular r:id="rId13"/>
      <p:bold r:id="rId14"/>
    </p:embeddedFont>
    <p:embeddedFont>
      <p:font typeface="Bricolage Grotesque" panose="020B0605040402000204" pitchFamily="34" charset="0"/>
      <p:regular r:id="rId15"/>
      <p:bold r:id="rId16"/>
    </p:embeddedFont>
    <p:embeddedFont>
      <p:font typeface="Cambria Math" panose="02040503050406030204" pitchFamily="18" charset="0"/>
      <p:regular r:id="rId17"/>
    </p:embeddedFont>
    <p:embeddedFont>
      <p:font typeface="Heebo" pitchFamily="2" charset="-79"/>
      <p:regular r:id="rId18"/>
      <p:bold r:id="rId19"/>
    </p:embeddedFont>
    <p:embeddedFont>
      <p:font typeface="Nunito Light" panose="020F0302020204030204" pitchFamily="34" charset="0"/>
      <p:regular r:id="rId20"/>
      <p:italic r:id="rId21"/>
    </p:embeddedFont>
    <p:embeddedFont>
      <p:font typeface="Open Sans Light" panose="020B0306030504020204" pitchFamily="34" charset="0"/>
      <p:regular r:id="rId22"/>
      <p:italic r:id="rId23"/>
    </p:embeddedFont>
    <p:embeddedFont>
      <p:font typeface="Raleway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83D8E-9B53-4644-88AA-86AF8E764442}">
  <a:tblStyle styleId="{53183D8E-9B53-4644-88AA-86AF8E7644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7"/>
    <p:restoredTop sz="77204"/>
  </p:normalViewPr>
  <p:slideViewPr>
    <p:cSldViewPr snapToGrid="0">
      <p:cViewPr>
        <p:scale>
          <a:sx n="108" d="100"/>
          <a:sy n="108" d="100"/>
        </p:scale>
        <p:origin x="2240" y="30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MM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22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419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73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295287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44373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8600" y="2854200"/>
            <a:ext cx="7286400" cy="20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0" y="1143439"/>
            <a:ext cx="1323600" cy="11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ebo"/>
              <a:buNone/>
              <a:defRPr sz="1600">
                <a:latin typeface="Heebo"/>
                <a:ea typeface="Heebo"/>
                <a:cs typeface="Heebo"/>
                <a:sym typeface="Heeb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28600" y="3269200"/>
            <a:ext cx="31554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517000" y="228600"/>
            <a:ext cx="3078300" cy="32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1887000" y="3909000"/>
            <a:ext cx="7028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3309609" y="1591350"/>
            <a:ext cx="25254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"/>
          </p:nvPr>
        </p:nvSpPr>
        <p:spPr>
          <a:xfrm>
            <a:off x="228450" y="1591350"/>
            <a:ext cx="25254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3"/>
          </p:nvPr>
        </p:nvSpPr>
        <p:spPr>
          <a:xfrm>
            <a:off x="6390000" y="1591350"/>
            <a:ext cx="25254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4" hasCustomPrompt="1"/>
          </p:nvPr>
        </p:nvSpPr>
        <p:spPr>
          <a:xfrm>
            <a:off x="3308991" y="228600"/>
            <a:ext cx="1640100" cy="76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5" hasCustomPrompt="1"/>
          </p:nvPr>
        </p:nvSpPr>
        <p:spPr>
          <a:xfrm>
            <a:off x="228475" y="228968"/>
            <a:ext cx="17061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6" hasCustomPrompt="1"/>
          </p:nvPr>
        </p:nvSpPr>
        <p:spPr>
          <a:xfrm>
            <a:off x="6390000" y="228600"/>
            <a:ext cx="1479300" cy="7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7"/>
          </p:nvPr>
        </p:nvSpPr>
        <p:spPr>
          <a:xfrm>
            <a:off x="3309609" y="1103850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8"/>
          </p:nvPr>
        </p:nvSpPr>
        <p:spPr>
          <a:xfrm>
            <a:off x="228450" y="1103850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9"/>
          </p:nvPr>
        </p:nvSpPr>
        <p:spPr>
          <a:xfrm>
            <a:off x="6390000" y="1103850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28600" y="3336550"/>
            <a:ext cx="6522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751500" y="827594"/>
            <a:ext cx="1652100" cy="121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228600" y="999327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228750" y="228600"/>
            <a:ext cx="2591700" cy="23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3768000" y="1795575"/>
            <a:ext cx="5147400" cy="12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3767953" y="1242975"/>
            <a:ext cx="51474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3767925" y="3669600"/>
            <a:ext cx="5147400" cy="12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3767855" y="3117000"/>
            <a:ext cx="51474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28600" y="4148475"/>
            <a:ext cx="4835100" cy="7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0000" y="445019"/>
            <a:ext cx="4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13225" y="1790975"/>
            <a:ext cx="4294800" cy="19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ricolage Grotesque"/>
              <a:buNone/>
              <a:defRPr sz="4500" b="1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936050"/>
            <a:ext cx="868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0" r:id="rId11"/>
    <p:sldLayoutId id="2147483662" r:id="rId12"/>
    <p:sldLayoutId id="2147483666" r:id="rId13"/>
    <p:sldLayoutId id="214748366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ctrTitle"/>
          </p:nvPr>
        </p:nvSpPr>
        <p:spPr>
          <a:xfrm>
            <a:off x="928800" y="950609"/>
            <a:ext cx="7286400" cy="20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Comparison of Machine Learning Algorithms</a:t>
            </a:r>
            <a:endParaRPr sz="4800" dirty="0"/>
          </a:p>
        </p:txBody>
      </p:sp>
      <p:sp>
        <p:nvSpPr>
          <p:cNvPr id="123" name="Google Shape;123;p26"/>
          <p:cNvSpPr txBox="1"/>
          <p:nvPr/>
        </p:nvSpPr>
        <p:spPr>
          <a:xfrm>
            <a:off x="5541950" y="228600"/>
            <a:ext cx="17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7689003" y="228600"/>
            <a:ext cx="122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" name="Google Shape;121;p26">
            <a:extLst>
              <a:ext uri="{FF2B5EF4-FFF2-40B4-BE49-F238E27FC236}">
                <a16:creationId xmlns:a16="http://schemas.microsoft.com/office/drawing/2014/main" id="{A11F69B1-4001-9E17-FBCF-6CA76AC8A733}"/>
              </a:ext>
            </a:extLst>
          </p:cNvPr>
          <p:cNvSpPr txBox="1">
            <a:spLocks/>
          </p:cNvSpPr>
          <p:nvPr/>
        </p:nvSpPr>
        <p:spPr>
          <a:xfrm>
            <a:off x="748142" y="2683716"/>
            <a:ext cx="9010835" cy="108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ricolage Grotesque"/>
              <a:buNone/>
              <a:defRPr sz="50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r>
              <a:rPr lang="en-US" sz="2000" b="0" dirty="0"/>
              <a:t>Predicting Credit Card Default using 1-NN, k-NN &amp; Decision Trees</a:t>
            </a:r>
          </a:p>
        </p:txBody>
      </p:sp>
      <p:sp>
        <p:nvSpPr>
          <p:cNvPr id="4" name="Google Shape;121;p26">
            <a:extLst>
              <a:ext uri="{FF2B5EF4-FFF2-40B4-BE49-F238E27FC236}">
                <a16:creationId xmlns:a16="http://schemas.microsoft.com/office/drawing/2014/main" id="{6B0B3D4F-6F45-84D2-5954-B8C136D6144D}"/>
              </a:ext>
            </a:extLst>
          </p:cNvPr>
          <p:cNvSpPr txBox="1">
            <a:spLocks/>
          </p:cNvSpPr>
          <p:nvPr/>
        </p:nvSpPr>
        <p:spPr>
          <a:xfrm>
            <a:off x="2993680" y="3661914"/>
            <a:ext cx="3527324" cy="63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ricolage Grotesque"/>
              <a:buNone/>
              <a:defRPr sz="50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facad Flux"/>
              <a:buNone/>
              <a:defRPr sz="5200" b="1" i="0" u="none" strike="noStrike" cap="none">
                <a:solidFill>
                  <a:srgbClr val="191919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r>
              <a:rPr lang="en-US" sz="1200" b="0" dirty="0"/>
              <a:t>Yoon </a:t>
            </a:r>
            <a:r>
              <a:rPr lang="en-US" sz="1200" b="0" dirty="0" err="1"/>
              <a:t>Phyo</a:t>
            </a:r>
            <a:r>
              <a:rPr lang="en-US" sz="1200" b="0" dirty="0"/>
              <a:t> </a:t>
            </a:r>
            <a:r>
              <a:rPr lang="en-US" sz="1200" b="0" dirty="0" err="1"/>
              <a:t>Ei</a:t>
            </a:r>
            <a:r>
              <a:rPr lang="en-US" sz="1200" b="0" dirty="0"/>
              <a:t>          Student ID: 101064264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 idx="2"/>
          </p:nvPr>
        </p:nvSpPr>
        <p:spPr>
          <a:xfrm>
            <a:off x="933278" y="2367636"/>
            <a:ext cx="7277444" cy="12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br>
              <a:rPr lang="en" dirty="0"/>
            </a:br>
            <a:r>
              <a:rPr lang="en" sz="4000" dirty="0"/>
              <a:t>Q &amp; A Session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 idx="2"/>
          </p:nvPr>
        </p:nvSpPr>
        <p:spPr>
          <a:xfrm>
            <a:off x="-1362161" y="86437"/>
            <a:ext cx="8790585" cy="12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Aims &amp; Objectives</a:t>
            </a:r>
            <a:endParaRPr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C125D-8B7C-47A5-F9B9-5CFDFD1F82EF}"/>
              </a:ext>
            </a:extLst>
          </p:cNvPr>
          <p:cNvSpPr txBox="1"/>
          <p:nvPr/>
        </p:nvSpPr>
        <p:spPr>
          <a:xfrm>
            <a:off x="176708" y="1352086"/>
            <a:ext cx="8790584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Aim: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implement ML algorithms </a:t>
            </a:r>
            <a:r>
              <a:rPr lang="en-US" b="1" dirty="0">
                <a:solidFill>
                  <a:schemeClr val="bg2"/>
                </a:solidFill>
              </a:rPr>
              <a:t>from scratch </a:t>
            </a:r>
            <a:r>
              <a:rPr lang="en-US" dirty="0"/>
              <a:t>and evaluate their performance on </a:t>
            </a:r>
            <a:r>
              <a:rPr lang="en-US" b="1" dirty="0">
                <a:solidFill>
                  <a:schemeClr val="bg2"/>
                </a:solidFill>
              </a:rPr>
              <a:t>UCI Default of Credit Card Clients </a:t>
            </a:r>
            <a:r>
              <a:rPr lang="en-US" dirty="0">
                <a:solidFill>
                  <a:schemeClr val="bg2"/>
                </a:solidFill>
              </a:rPr>
              <a:t>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1600" b="1" dirty="0"/>
              <a:t>Objectives: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Implementation</a:t>
            </a:r>
            <a:r>
              <a:rPr lang="en-US" dirty="0"/>
              <a:t>: Develop vector-optimized </a:t>
            </a:r>
            <a:r>
              <a:rPr lang="en-US" b="1" dirty="0">
                <a:solidFill>
                  <a:schemeClr val="bg2"/>
                </a:solidFill>
              </a:rPr>
              <a:t>1-NN, k-NN </a:t>
            </a:r>
            <a:r>
              <a:rPr lang="en-US" dirty="0"/>
              <a:t>and </a:t>
            </a:r>
            <a:r>
              <a:rPr lang="en-US" b="1" dirty="0">
                <a:solidFill>
                  <a:schemeClr val="bg2"/>
                </a:solidFill>
              </a:rPr>
              <a:t>Decision Tree (CART)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algorithms in Python.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Preprocessing: </a:t>
            </a:r>
            <a:r>
              <a:rPr lang="en-US" dirty="0"/>
              <a:t>Develop a robust pipeline to handle </a:t>
            </a:r>
            <a:r>
              <a:rPr lang="en-US" b="1" dirty="0"/>
              <a:t>class imbalance (22%)</a:t>
            </a:r>
            <a:r>
              <a:rPr lang="en-US" dirty="0"/>
              <a:t> and </a:t>
            </a:r>
            <a:r>
              <a:rPr lang="en-US" b="1" dirty="0"/>
              <a:t>feature scaling</a:t>
            </a:r>
            <a:r>
              <a:rPr lang="en-US" dirty="0"/>
              <a:t> for financial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Optimization:</a:t>
            </a:r>
            <a:r>
              <a:rPr lang="en-US" dirty="0"/>
              <a:t> Apply </a:t>
            </a:r>
            <a:r>
              <a:rPr lang="en-US" b="1" dirty="0"/>
              <a:t>Tie-Breaking strategies</a:t>
            </a:r>
            <a:r>
              <a:rPr lang="en-US" dirty="0"/>
              <a:t> and </a:t>
            </a:r>
            <a:r>
              <a:rPr lang="en-US" b="1" dirty="0"/>
              <a:t>Hyperparameter Tuning</a:t>
            </a:r>
            <a:r>
              <a:rPr lang="en-US" dirty="0"/>
              <a:t> to improve model stability.</a:t>
            </a:r>
            <a:endParaRPr lang="en-US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  <a:r>
              <a:rPr lang="en-US" dirty="0"/>
              <a:t>: Compute the accuracy of the models using a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held-out test set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091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>
            <a:spLocks noGrp="1"/>
          </p:cNvSpPr>
          <p:nvPr>
            <p:ph type="title"/>
          </p:nvPr>
        </p:nvSpPr>
        <p:spPr>
          <a:xfrm>
            <a:off x="228600" y="70083"/>
            <a:ext cx="5143500" cy="13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Default of Credit Card Clients Dataset</a:t>
            </a:r>
            <a:endParaRPr sz="3300" dirty="0"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4294967295"/>
          </p:nvPr>
        </p:nvSpPr>
        <p:spPr>
          <a:xfrm>
            <a:off x="228600" y="1430883"/>
            <a:ext cx="5143500" cy="282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600" b="1" dirty="0">
                <a:solidFill>
                  <a:srgbClr val="7030A0"/>
                </a:solidFill>
              </a:rPr>
              <a:t>30,000 instances, 23 features</a:t>
            </a:r>
          </a:p>
          <a:p>
            <a:pPr marL="152400" indent="0">
              <a:buNone/>
            </a:pPr>
            <a:endParaRPr lang="en-US" sz="1400" b="1" dirty="0"/>
          </a:p>
          <a:p>
            <a:pPr marL="152400" indent="0">
              <a:spcAft>
                <a:spcPts val="600"/>
              </a:spcAft>
              <a:buNone/>
            </a:pPr>
            <a:r>
              <a:rPr lang="en-US" sz="1400" b="1" dirty="0"/>
              <a:t>Limit Balance/Credit Limit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LIMIT_BAL</a:t>
            </a:r>
            <a:endParaRPr lang="en-US" sz="1400" b="1" dirty="0"/>
          </a:p>
          <a:p>
            <a:pPr marL="152400" indent="0">
              <a:spcAft>
                <a:spcPts val="600"/>
              </a:spcAft>
              <a:buNone/>
            </a:pPr>
            <a:r>
              <a:rPr lang="en-US" sz="1400" b="1" dirty="0"/>
              <a:t>Demographics</a:t>
            </a:r>
            <a:r>
              <a:rPr lang="en-US" b="1" dirty="0"/>
              <a:t>: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AGE, SEX, EDUCATION, MARRIAGE</a:t>
            </a:r>
          </a:p>
          <a:p>
            <a:pPr marL="152400" indent="0">
              <a:spcAft>
                <a:spcPts val="600"/>
              </a:spcAft>
              <a:buNone/>
            </a:pPr>
            <a:r>
              <a:rPr lang="en-US" sz="1400" b="1" dirty="0"/>
              <a:t>Repayment Status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PAY_0 - PAY_6</a:t>
            </a:r>
          </a:p>
          <a:p>
            <a:pPr marL="152400" indent="0">
              <a:spcAft>
                <a:spcPts val="600"/>
              </a:spcAft>
              <a:buNone/>
            </a:pPr>
            <a:r>
              <a:rPr lang="en-US" sz="1400" b="1" dirty="0"/>
              <a:t>Bill Amounts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BILL_AMT1 - BILL_AMT6</a:t>
            </a:r>
          </a:p>
          <a:p>
            <a:pPr marL="152400" indent="0">
              <a:spcAft>
                <a:spcPts val="600"/>
              </a:spcAft>
              <a:buNone/>
            </a:pPr>
            <a:r>
              <a:rPr lang="en-US" sz="1400" b="1" dirty="0"/>
              <a:t>Previous Payment Amount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PAY_AMT1 - PAY_AMT6</a:t>
            </a:r>
          </a:p>
          <a:p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63B920-6E2D-CEB1-8A2E-C6B6C6442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229" y="70083"/>
            <a:ext cx="5483029" cy="54830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697DA7-DF72-8F31-6C4A-1D8D2102D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8" t="23639" r="36252" b="7853"/>
          <a:stretch/>
        </p:blipFill>
        <p:spPr>
          <a:xfrm>
            <a:off x="3610557" y="534140"/>
            <a:ext cx="5533443" cy="4075219"/>
          </a:xfrm>
          <a:prstGeom prst="rect">
            <a:avLst/>
          </a:prstGeom>
        </p:spPr>
      </p:pic>
      <p:sp>
        <p:nvSpPr>
          <p:cNvPr id="10" name="Google Shape;246;p35">
            <a:extLst>
              <a:ext uri="{FF2B5EF4-FFF2-40B4-BE49-F238E27FC236}">
                <a16:creationId xmlns:a16="http://schemas.microsoft.com/office/drawing/2014/main" id="{D27D17B7-9A16-04B2-B138-55C4E55DA7AC}"/>
              </a:ext>
            </a:extLst>
          </p:cNvPr>
          <p:cNvSpPr txBox="1">
            <a:spLocks/>
          </p:cNvSpPr>
          <p:nvPr/>
        </p:nvSpPr>
        <p:spPr>
          <a:xfrm>
            <a:off x="94945" y="1363950"/>
            <a:ext cx="3610557" cy="294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7030A0"/>
                </a:solidFill>
                <a:effectLst/>
                <a:latin typeface=""/>
              </a:rPr>
              <a:t>SEX</a:t>
            </a:r>
            <a:r>
              <a:rPr lang="en-US" sz="1200" b="0" dirty="0">
                <a:solidFill>
                  <a:schemeClr val="tx1"/>
                </a:solidFill>
                <a:effectLst/>
                <a:latin typeface=""/>
              </a:rPr>
              <a:t>: 1=male, 2=female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7030A0"/>
                </a:solidFill>
                <a:effectLst/>
                <a:latin typeface=""/>
              </a:rPr>
              <a:t>EDUCATION</a:t>
            </a:r>
            <a:r>
              <a:rPr lang="en-US" sz="1200" b="0" dirty="0">
                <a:solidFill>
                  <a:schemeClr val="tx1"/>
                </a:solidFill>
                <a:effectLst/>
                <a:latin typeface=""/>
              </a:rPr>
              <a:t>: 1=graduate school, 2=university, 3=high school, 4=others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7030A0"/>
                </a:solidFill>
                <a:effectLst/>
                <a:latin typeface=""/>
              </a:rPr>
              <a:t>MARRIAGE</a:t>
            </a:r>
            <a:r>
              <a:rPr lang="en-US" sz="1200" b="0" dirty="0">
                <a:solidFill>
                  <a:schemeClr val="tx1"/>
                </a:solidFill>
                <a:effectLst/>
                <a:latin typeface=""/>
              </a:rPr>
              <a:t>: 1=married, </a:t>
            </a:r>
            <a:r>
              <a:rPr lang="en-US" sz="1200" dirty="0">
                <a:solidFill>
                  <a:schemeClr val="tx1"/>
                </a:solidFill>
                <a:latin typeface=""/>
              </a:rPr>
              <a:t>2=single, 3=others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7030A0"/>
                </a:solidFill>
                <a:latin typeface=""/>
              </a:rPr>
              <a:t>AGE</a:t>
            </a:r>
            <a:r>
              <a:rPr lang="en-US" sz="1200" dirty="0">
                <a:solidFill>
                  <a:schemeClr val="tx1"/>
                </a:solidFill>
                <a:latin typeface=""/>
              </a:rPr>
              <a:t>: Age in years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7030A0"/>
                </a:solidFill>
                <a:latin typeface=""/>
              </a:rPr>
              <a:t>PAY_0…PAY_6</a:t>
            </a:r>
            <a:r>
              <a:rPr lang="en-US" sz="1200" dirty="0">
                <a:solidFill>
                  <a:schemeClr val="bg2"/>
                </a:solidFill>
                <a:latin typeface=""/>
              </a:rPr>
              <a:t>:  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chemeClr val="bg2"/>
                </a:solidFill>
                <a:effectLst/>
                <a:latin typeface=""/>
              </a:rPr>
              <a:t>-2 = no consumption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"/>
              </a:rPr>
              <a:t>-1 = paid the entire balance on time.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"/>
              </a:rPr>
              <a:t> 0 = paid the minimum amount required</a:t>
            </a:r>
          </a:p>
          <a:p>
            <a:r>
              <a:rPr lang="en-US" sz="1200" b="0" dirty="0">
                <a:solidFill>
                  <a:schemeClr val="bg2"/>
                </a:solidFill>
                <a:effectLst/>
                <a:latin typeface=""/>
              </a:rPr>
              <a:t> 1 = one month delay....8 = eight months delay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dirty="0">
              <a:solidFill>
                <a:schemeClr val="tx1"/>
              </a:solidFill>
              <a:effectLst/>
              <a:latin typeface=""/>
            </a:endParaRPr>
          </a:p>
        </p:txBody>
      </p:sp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4B07A2A0-B99B-B4BB-354C-5BC49D3AAF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45" y="947596"/>
            <a:ext cx="2786568" cy="502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Feature Definitions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1081598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1878291" y="3822726"/>
            <a:ext cx="7028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Preprocessing</a:t>
            </a:r>
            <a:endParaRPr sz="4000"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2"/>
          </p:nvPr>
        </p:nvSpPr>
        <p:spPr>
          <a:xfrm>
            <a:off x="208588" y="1029752"/>
            <a:ext cx="2686353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Mapped undocumented labels in </a:t>
            </a:r>
            <a:r>
              <a:rPr lang="en-US" sz="1400" dirty="0">
                <a:solidFill>
                  <a:srgbClr val="7030A0"/>
                </a:solidFill>
              </a:rPr>
              <a:t>Education</a:t>
            </a:r>
            <a:r>
              <a:rPr lang="en-US" sz="1400" dirty="0"/>
              <a:t> (0, 5, 6) and </a:t>
            </a:r>
            <a:r>
              <a:rPr lang="en-US" sz="1400" dirty="0">
                <a:solidFill>
                  <a:srgbClr val="7030A0"/>
                </a:solidFill>
              </a:rPr>
              <a:t>Marriage</a:t>
            </a:r>
            <a:r>
              <a:rPr lang="en-US" sz="1400" dirty="0"/>
              <a:t> (0) to the "</a:t>
            </a:r>
            <a:r>
              <a:rPr lang="en-US" sz="1400" dirty="0">
                <a:solidFill>
                  <a:srgbClr val="7030A0"/>
                </a:solidFill>
              </a:rPr>
              <a:t>Others</a:t>
            </a:r>
            <a:r>
              <a:rPr lang="en-US" sz="1400" dirty="0"/>
              <a:t>" category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Renamed </a:t>
            </a:r>
            <a:r>
              <a:rPr lang="en-US" sz="1400" dirty="0">
                <a:solidFill>
                  <a:srgbClr val="7030A0"/>
                </a:solidFill>
              </a:rPr>
              <a:t>PAY_0</a:t>
            </a:r>
            <a:r>
              <a:rPr lang="en-US" sz="1400" b="1" dirty="0">
                <a:solidFill>
                  <a:srgbClr val="7030A0"/>
                </a:solidFill>
              </a:rPr>
              <a:t> </a:t>
            </a:r>
            <a:r>
              <a:rPr lang="en-US" sz="1400" dirty="0"/>
              <a:t>to </a:t>
            </a:r>
            <a:r>
              <a:rPr lang="en-US" sz="1400" dirty="0">
                <a:solidFill>
                  <a:srgbClr val="7030A0"/>
                </a:solidFill>
              </a:rPr>
              <a:t>PAY_1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1"/>
          </p:nvPr>
        </p:nvSpPr>
        <p:spPr>
          <a:xfrm>
            <a:off x="3128798" y="1050387"/>
            <a:ext cx="2784309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Used a standard </a:t>
            </a:r>
            <a:r>
              <a:rPr lang="en-US" sz="1400" dirty="0">
                <a:solidFill>
                  <a:schemeClr val="tx1"/>
                </a:solidFill>
              </a:rPr>
              <a:t>75% Train / 25% Test</a:t>
            </a:r>
            <a:r>
              <a:rPr lang="en-US" sz="1400" dirty="0">
                <a:solidFill>
                  <a:srgbClr val="7030A0"/>
                </a:solidFill>
              </a:rPr>
              <a:t> </a:t>
            </a:r>
            <a:r>
              <a:rPr lang="en-US" sz="1400" dirty="0"/>
              <a:t>split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Applied </a:t>
            </a:r>
            <a:r>
              <a:rPr lang="en-US" sz="1400" dirty="0">
                <a:solidFill>
                  <a:srgbClr val="7030A0"/>
                </a:solidFill>
              </a:rPr>
              <a:t>Stratified Splitting </a:t>
            </a:r>
            <a:r>
              <a:rPr lang="en-US" sz="1400" dirty="0"/>
              <a:t>to maintain the 22% Default and 78% Non-Default class ratio</a:t>
            </a:r>
            <a:endParaRPr sz="1400" dirty="0"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3"/>
          </p:nvPr>
        </p:nvSpPr>
        <p:spPr>
          <a:xfrm>
            <a:off x="5860603" y="1029752"/>
            <a:ext cx="3272246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Features had vastly different scales e.g., </a:t>
            </a:r>
            <a:r>
              <a:rPr lang="en-US" sz="1400" dirty="0">
                <a:solidFill>
                  <a:srgbClr val="7030A0"/>
                </a:solidFill>
              </a:rPr>
              <a:t>LIMIT_BAL </a:t>
            </a:r>
            <a:r>
              <a:rPr lang="en-US" sz="1400" dirty="0"/>
              <a:t>vs. </a:t>
            </a:r>
            <a:r>
              <a:rPr lang="en-US" sz="1400" dirty="0">
                <a:solidFill>
                  <a:srgbClr val="7030A0"/>
                </a:solidFill>
              </a:rPr>
              <a:t>AGE</a:t>
            </a:r>
            <a:endParaRPr lang="en-US" sz="1400" dirty="0">
              <a:solidFill>
                <a:srgbClr val="7030A0"/>
              </a:solidFill>
              <a:effectLst/>
              <a:latin typeface="Google Sans Text"/>
            </a:endParaRPr>
          </a:p>
          <a:p>
            <a:pPr marL="628650" lvl="1" indent="-17145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"/>
              </a:rPr>
              <a:t>Scaled all features to </a:t>
            </a:r>
            <a:r>
              <a:rPr lang="en-US" sz="1400" dirty="0">
                <a:solidFill>
                  <a:srgbClr val="7030A0"/>
                </a:solidFill>
                <a:effectLst/>
                <a:latin typeface=""/>
              </a:rPr>
              <a:t>[0, 1] </a:t>
            </a:r>
            <a:r>
              <a:rPr lang="en-US" sz="1400" dirty="0">
                <a:effectLst/>
                <a:latin typeface=""/>
              </a:rPr>
              <a:t>range for accurate distance calculation</a:t>
            </a:r>
            <a:r>
              <a:rPr lang="en-US" sz="1400" dirty="0">
                <a:effectLst/>
                <a:latin typeface="Google Sans Text"/>
              </a:rPr>
              <a:t>.</a:t>
            </a:r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7"/>
          </p:nvPr>
        </p:nvSpPr>
        <p:spPr>
          <a:xfrm>
            <a:off x="3289749" y="480612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000" b="1" dirty="0"/>
              <a:t>Data Splitting:</a:t>
            </a:r>
            <a:endParaRPr lang="en-US" sz="2000" dirty="0"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8"/>
          </p:nvPr>
        </p:nvSpPr>
        <p:spPr>
          <a:xfrm>
            <a:off x="208590" y="480612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Cleaning</a:t>
            </a:r>
            <a:endParaRPr sz="2000" dirty="0"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9"/>
          </p:nvPr>
        </p:nvSpPr>
        <p:spPr>
          <a:xfrm>
            <a:off x="6327981" y="473332"/>
            <a:ext cx="2982433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/>
              <a:t>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43CBD-3E07-3F1B-8F35-CBA08D919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2" t="49178" r="48167" b="34090"/>
          <a:stretch/>
        </p:blipFill>
        <p:spPr>
          <a:xfrm>
            <a:off x="143001" y="2759872"/>
            <a:ext cx="2170564" cy="77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0BB466-7E1C-D890-44F4-76F0CCDE51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13" t="34241" r="17255" b="51597"/>
          <a:stretch/>
        </p:blipFill>
        <p:spPr>
          <a:xfrm>
            <a:off x="2713923" y="2759872"/>
            <a:ext cx="3614058" cy="599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4F19D-5DA0-D83C-EBF5-A59E2395A8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49" t="28477" r="41345" b="61763"/>
          <a:stretch/>
        </p:blipFill>
        <p:spPr>
          <a:xfrm>
            <a:off x="6728339" y="2759872"/>
            <a:ext cx="2262287" cy="4741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345432" y="222043"/>
            <a:ext cx="8453135" cy="1097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k-Nearest Neighbors Implementation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912CB-67F0-D1C2-5CE7-ED49DC42D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6" t="25530" r="21000" b="67304"/>
          <a:stretch/>
        </p:blipFill>
        <p:spPr>
          <a:xfrm>
            <a:off x="129209" y="1473735"/>
            <a:ext cx="4736935" cy="423513"/>
          </a:xfrm>
          <a:prstGeom prst="rect">
            <a:avLst/>
          </a:prstGeom>
        </p:spPr>
      </p:pic>
      <p:sp>
        <p:nvSpPr>
          <p:cNvPr id="12" name="Google Shape;239;p34">
            <a:extLst>
              <a:ext uri="{FF2B5EF4-FFF2-40B4-BE49-F238E27FC236}">
                <a16:creationId xmlns:a16="http://schemas.microsoft.com/office/drawing/2014/main" id="{B6BD8264-EE3C-B825-4494-BD6BCB5E9BC1}"/>
              </a:ext>
            </a:extLst>
          </p:cNvPr>
          <p:cNvSpPr txBox="1">
            <a:spLocks/>
          </p:cNvSpPr>
          <p:nvPr/>
        </p:nvSpPr>
        <p:spPr>
          <a:xfrm>
            <a:off x="1178640" y="859858"/>
            <a:ext cx="5147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200" b="1" dirty="0"/>
              <a:t>Vectorized Euclidean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8873D7-66A6-1525-6185-1662F9B6B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56" t="38448" r="26471" b="44348"/>
          <a:stretch/>
        </p:blipFill>
        <p:spPr>
          <a:xfrm>
            <a:off x="173612" y="2925323"/>
            <a:ext cx="3448878" cy="8357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8EC598-D997-81DA-7300-D51DC7383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56" t="31100" r="35863" b="55956"/>
          <a:stretch/>
        </p:blipFill>
        <p:spPr>
          <a:xfrm>
            <a:off x="173612" y="2326368"/>
            <a:ext cx="2718834" cy="6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C98735-B7AA-FBEC-D779-C4164E940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796" y="2143373"/>
            <a:ext cx="4984956" cy="2492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07259-29D2-C5BA-D561-558068BC24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123" t="46274" r="29226" b="43331"/>
          <a:stretch/>
        </p:blipFill>
        <p:spPr>
          <a:xfrm>
            <a:off x="5061561" y="1230831"/>
            <a:ext cx="1708027" cy="666417"/>
          </a:xfrm>
          <a:prstGeom prst="rect">
            <a:avLst/>
          </a:prstGeom>
        </p:spPr>
      </p:pic>
      <p:sp>
        <p:nvSpPr>
          <p:cNvPr id="4" name="Google Shape;239;p34">
            <a:extLst>
              <a:ext uri="{FF2B5EF4-FFF2-40B4-BE49-F238E27FC236}">
                <a16:creationId xmlns:a16="http://schemas.microsoft.com/office/drawing/2014/main" id="{5720582D-0FB7-12B4-6EAB-561E9E66B006}"/>
              </a:ext>
            </a:extLst>
          </p:cNvPr>
          <p:cNvSpPr txBox="1">
            <a:spLocks/>
          </p:cNvSpPr>
          <p:nvPr/>
        </p:nvSpPr>
        <p:spPr>
          <a:xfrm>
            <a:off x="327435" y="3546870"/>
            <a:ext cx="5147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Distance-Based Tie-Breaking Strategy</a:t>
            </a:r>
          </a:p>
        </p:txBody>
      </p:sp>
      <p:sp>
        <p:nvSpPr>
          <p:cNvPr id="10" name="Google Shape;239;p34">
            <a:extLst>
              <a:ext uri="{FF2B5EF4-FFF2-40B4-BE49-F238E27FC236}">
                <a16:creationId xmlns:a16="http://schemas.microsoft.com/office/drawing/2014/main" id="{6459137B-3B3A-4DB6-85F8-2BCACE4D15E8}"/>
              </a:ext>
            </a:extLst>
          </p:cNvPr>
          <p:cNvSpPr txBox="1">
            <a:spLocks/>
          </p:cNvSpPr>
          <p:nvPr/>
        </p:nvSpPr>
        <p:spPr>
          <a:xfrm>
            <a:off x="4836702" y="4452972"/>
            <a:ext cx="5147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rPr lang="en-US" sz="1200" b="1" dirty="0"/>
              <a:t>Comparison of Tie-Breaking Methods</a:t>
            </a:r>
            <a:endParaRPr lang="en-MM" sz="1200" b="1" dirty="0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1495506" y="-688144"/>
            <a:ext cx="6152988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Hyperparameter Tuning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Google Shape;192;p2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2" y="660352"/>
                <a:ext cx="3405703" cy="420895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" sz="1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" sz="1400" dirty="0"/>
              </a:p>
              <a:p>
                <a:pPr marL="171450" indent="-171450">
                  <a:spcAft>
                    <a:spcPts val="600"/>
                  </a:spcAft>
                </a:pPr>
                <a:r>
                  <a:rPr lang="en" sz="1400" dirty="0"/>
                  <a:t>Running on full 30000 samples is computationally prohibitive </a:t>
                </a:r>
                <a:r>
                  <a:rPr lang="en" sz="1400" b="1" dirty="0"/>
                  <a:t>O(N</a:t>
                </a:r>
                <a:r>
                  <a:rPr lang="en" sz="1600" b="1" baseline="30000" dirty="0"/>
                  <a:t>2</a:t>
                </a:r>
                <a:r>
                  <a:rPr lang="en" sz="1600" b="1" dirty="0"/>
                  <a:t>)</a:t>
                </a:r>
                <a:endParaRPr lang="en" sz="1400" b="1" dirty="0"/>
              </a:p>
              <a:p>
                <a:pPr marL="171450" indent="-171450">
                  <a:spcAft>
                    <a:spcPts val="600"/>
                  </a:spcAft>
                </a:pPr>
                <a:r>
                  <a:rPr lang="en" sz="1400" b="1" dirty="0"/>
                  <a:t>Solution</a:t>
                </a:r>
                <a:r>
                  <a:rPr lang="en" sz="1400" dirty="0"/>
                  <a:t>: Implemented </a:t>
                </a:r>
                <a:r>
                  <a:rPr lang="en" sz="1400" dirty="0">
                    <a:solidFill>
                      <a:srgbClr val="7030A0"/>
                    </a:solidFill>
                  </a:rPr>
                  <a:t>Stratified Sampling  </a:t>
                </a:r>
                <a:r>
                  <a:rPr lang="en" sz="1400" dirty="0"/>
                  <a:t>to extract </a:t>
                </a:r>
                <a:r>
                  <a:rPr lang="en" sz="1400" dirty="0">
                    <a:solidFill>
                      <a:srgbClr val="7030A0"/>
                    </a:solidFill>
                  </a:rPr>
                  <a:t>3000</a:t>
                </a:r>
                <a:r>
                  <a:rPr lang="en" sz="1400" dirty="0"/>
                  <a:t>-sample subset</a:t>
                </a:r>
              </a:p>
              <a:p>
                <a:pPr marL="171450" indent="-171450">
                  <a:spcAft>
                    <a:spcPts val="600"/>
                  </a:spcAft>
                </a:pPr>
                <a:r>
                  <a:rPr lang="en-US" sz="1400" b="1" dirty="0"/>
                  <a:t>Experiment</a:t>
                </a:r>
                <a:r>
                  <a:rPr lang="en-US" sz="1400" dirty="0"/>
                  <a:t>: </a:t>
                </a:r>
                <a:r>
                  <a:rPr lang="en" sz="1400" dirty="0"/>
                  <a:t>Implemented a </a:t>
                </a:r>
                <a:r>
                  <a:rPr lang="en" sz="1400" dirty="0">
                    <a:solidFill>
                      <a:srgbClr val="7030A0"/>
                    </a:solidFill>
                  </a:rPr>
                  <a:t>Manual Grid Search</a:t>
                </a:r>
                <a:r>
                  <a:rPr lang="en" sz="1400" dirty="0"/>
                  <a:t> testing </a:t>
                </a:r>
                <a:r>
                  <a:rPr lang="en" sz="1400" dirty="0">
                    <a:solidFill>
                      <a:srgbClr val="7030A0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" sz="1400" dirty="0">
                    <a:solidFill>
                      <a:srgbClr val="7030A0"/>
                    </a:solidFill>
                  </a:rPr>
                  <a:t> [1,100]</a:t>
                </a:r>
              </a:p>
              <a:p>
                <a:pPr marL="171450" indent="-171450">
                  <a:spcAft>
                    <a:spcPts val="600"/>
                  </a:spcAft>
                </a:pPr>
                <a:endParaRPr lang="en" sz="1400" dirty="0"/>
              </a:p>
              <a:p>
                <a:pPr marL="171450" indent="-171450">
                  <a:spcAft>
                    <a:spcPts val="600"/>
                  </a:spcAft>
                </a:pPr>
                <a:r>
                  <a:rPr lang="en" sz="1400" dirty="0"/>
                  <a:t>Key Findings: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" sz="1400" dirty="0"/>
                  <a:t>       Low </a:t>
                </a:r>
                <a:r>
                  <a:rPr lang="en" sz="1400" dirty="0">
                    <a:solidFill>
                      <a:srgbClr val="7030A0"/>
                    </a:solidFill>
                  </a:rPr>
                  <a:t>k=1</a:t>
                </a:r>
                <a:r>
                  <a:rPr lang="en" sz="1400" dirty="0"/>
                  <a:t>: Overfitting (70.4%)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" sz="1400" dirty="0"/>
                  <a:t>       High </a:t>
                </a:r>
                <a:r>
                  <a:rPr lang="en" sz="1400" dirty="0">
                    <a:solidFill>
                      <a:srgbClr val="7030A0"/>
                    </a:solidFill>
                  </a:rPr>
                  <a:t>k=100</a:t>
                </a:r>
                <a:r>
                  <a:rPr lang="en" sz="1400" dirty="0"/>
                  <a:t>: Underfitting (78.4%)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" sz="1400" dirty="0"/>
                  <a:t>       </a:t>
                </a:r>
                <a:r>
                  <a:rPr lang="en" sz="1400" b="1" dirty="0"/>
                  <a:t>Optimal</a:t>
                </a:r>
                <a:r>
                  <a:rPr lang="en" sz="1400" dirty="0"/>
                  <a:t>: Peak performance found at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" sz="1400" dirty="0">
                    <a:solidFill>
                      <a:srgbClr val="7030A0"/>
                    </a:solidFill>
                  </a:rPr>
                  <a:t>       k = 11</a:t>
                </a:r>
              </a:p>
              <a:p>
                <a:pPr marL="171450" indent="-171450">
                  <a:lnSpc>
                    <a:spcPct val="150000"/>
                  </a:lnSpc>
                </a:pPr>
                <a:endParaRPr lang="en" sz="1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" sz="1400" dirty="0"/>
              </a:p>
              <a:p>
                <a:pPr marL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/>
              </a:p>
            </p:txBody>
          </p:sp>
        </mc:Choice>
        <mc:Fallback>
          <p:sp>
            <p:nvSpPr>
              <p:cNvPr id="192" name="Google Shape;192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" y="660352"/>
                <a:ext cx="3405703" cy="4208951"/>
              </a:xfrm>
              <a:prstGeom prst="rect">
                <a:avLst/>
              </a:prstGeom>
              <a:blipFill>
                <a:blip r:embed="rId3"/>
                <a:stretch>
                  <a:fillRect l="-372" b="-901"/>
                </a:stretch>
              </a:blipFill>
            </p:spPr>
            <p:txBody>
              <a:bodyPr/>
              <a:lstStyle/>
              <a:p>
                <a:r>
                  <a:rPr lang="en-MM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6C0562-7CB0-15DC-009A-29AFD069B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705" y="1231853"/>
            <a:ext cx="5715993" cy="36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8672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AF77-408B-5B47-837E-1240C7F4E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362" y="100161"/>
            <a:ext cx="6841386" cy="572700"/>
          </a:xfrm>
        </p:spPr>
        <p:txBody>
          <a:bodyPr/>
          <a:lstStyle/>
          <a:p>
            <a:r>
              <a:rPr lang="en-MM" sz="2600" dirty="0"/>
              <a:t>Decision Trees (CART Implementation)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5E110-B9C9-BBC7-B15D-2D671A3F7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783" y="3481256"/>
            <a:ext cx="3393831" cy="367122"/>
          </a:xfrm>
        </p:spPr>
        <p:txBody>
          <a:bodyPr/>
          <a:lstStyle/>
          <a:p>
            <a:pPr marL="152400" indent="0">
              <a:buNone/>
            </a:pPr>
            <a:r>
              <a:rPr lang="en-US" sz="1400" b="1" dirty="0"/>
              <a:t>Measure of Uniformity Comparison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BB886-4316-E172-5715-65B97463C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1" t="71493" r="76381" b="19276"/>
          <a:stretch/>
        </p:blipFill>
        <p:spPr>
          <a:xfrm>
            <a:off x="7082619" y="4121878"/>
            <a:ext cx="1563440" cy="511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A14B58-4B47-43D6-13DE-70A9235A0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7" t="66970" r="76841" b="24173"/>
          <a:stretch/>
        </p:blipFill>
        <p:spPr>
          <a:xfrm>
            <a:off x="1986930" y="4172093"/>
            <a:ext cx="1563440" cy="51197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CF1B797-5CE0-8F0A-650E-B12D3CA8B078}"/>
              </a:ext>
            </a:extLst>
          </p:cNvPr>
          <p:cNvSpPr txBox="1">
            <a:spLocks/>
          </p:cNvSpPr>
          <p:nvPr/>
        </p:nvSpPr>
        <p:spPr>
          <a:xfrm>
            <a:off x="5934462" y="3684003"/>
            <a:ext cx="1921570" cy="3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marL="152400" indent="0">
              <a:buFont typeface="Open Sans Light"/>
              <a:buNone/>
            </a:pPr>
            <a:r>
              <a:rPr lang="en-US" b="1" dirty="0"/>
              <a:t>Shannon Entropy</a:t>
            </a:r>
            <a:endParaRPr lang="en-MM" b="1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F4FBEC5-3E62-CDE8-A111-2540C32B6762}"/>
              </a:ext>
            </a:extLst>
          </p:cNvPr>
          <p:cNvSpPr txBox="1">
            <a:spLocks/>
          </p:cNvSpPr>
          <p:nvPr/>
        </p:nvSpPr>
        <p:spPr>
          <a:xfrm>
            <a:off x="1275172" y="3754377"/>
            <a:ext cx="1351085" cy="3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marL="152400" indent="0">
              <a:buFont typeface="Open Sans Light"/>
              <a:buNone/>
            </a:pPr>
            <a:r>
              <a:rPr lang="en-US" b="1" dirty="0"/>
              <a:t>Gini Impurity</a:t>
            </a:r>
            <a:endParaRPr lang="en-MM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A156B-D061-58C0-C905-A07AEB8B8205}"/>
              </a:ext>
            </a:extLst>
          </p:cNvPr>
          <p:cNvSpPr txBox="1"/>
          <p:nvPr/>
        </p:nvSpPr>
        <p:spPr>
          <a:xfrm>
            <a:off x="207582" y="961246"/>
            <a:ext cx="3486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MM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68041-D739-E714-1AB4-1C43AB2AE700}"/>
              </a:ext>
            </a:extLst>
          </p:cNvPr>
          <p:cNvSpPr txBox="1"/>
          <p:nvPr/>
        </p:nvSpPr>
        <p:spPr>
          <a:xfrm>
            <a:off x="2311567" y="4785251"/>
            <a:ext cx="4116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"/>
              </a:rPr>
              <a:t>Compared </a:t>
            </a:r>
            <a:r>
              <a:rPr lang="en-US" sz="1200" b="1" dirty="0">
                <a:latin typeface=""/>
              </a:rPr>
              <a:t>Gini Impurity</a:t>
            </a:r>
            <a:r>
              <a:rPr lang="en-US" sz="1200" dirty="0">
                <a:latin typeface=""/>
              </a:rPr>
              <a:t> vs. </a:t>
            </a:r>
            <a:r>
              <a:rPr lang="en-US" sz="1200" b="1" dirty="0">
                <a:latin typeface=""/>
              </a:rPr>
              <a:t>Entropy</a:t>
            </a:r>
            <a:r>
              <a:rPr lang="en-US" sz="1200" dirty="0">
                <a:latin typeface=""/>
              </a:rPr>
              <a:t> on the full dataset</a:t>
            </a:r>
            <a:endParaRPr lang="en-MM" sz="1200" dirty="0">
              <a:latin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F291C-6587-ABDB-2A6B-66BF1F160114}"/>
              </a:ext>
            </a:extLst>
          </p:cNvPr>
          <p:cNvSpPr txBox="1"/>
          <p:nvPr/>
        </p:nvSpPr>
        <p:spPr>
          <a:xfrm>
            <a:off x="3539393" y="1277659"/>
            <a:ext cx="30342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M" sz="1200" dirty="0">
                <a:latin typeface=""/>
              </a:rPr>
              <a:t>       [ find_best_split() ]</a:t>
            </a:r>
          </a:p>
          <a:p>
            <a:r>
              <a:rPr lang="en-MM" sz="1200" dirty="0">
                <a:latin typeface=""/>
              </a:rPr>
              <a:t>                     |</a:t>
            </a:r>
          </a:p>
          <a:p>
            <a:r>
              <a:rPr lang="en-MM" sz="1200" dirty="0">
                <a:latin typeface=""/>
              </a:rPr>
              <a:t>       --------------------------</a:t>
            </a:r>
          </a:p>
          <a:p>
            <a:r>
              <a:rPr lang="en-MM" sz="1200" dirty="0">
                <a:latin typeface=""/>
              </a:rPr>
              <a:t>         |                         |</a:t>
            </a:r>
          </a:p>
          <a:p>
            <a:r>
              <a:rPr lang="en-MM" sz="1200" dirty="0">
                <a:latin typeface=""/>
              </a:rPr>
              <a:t>[Categorical]         [Numerical]</a:t>
            </a:r>
          </a:p>
          <a:p>
            <a:r>
              <a:rPr lang="en-MM" sz="1200" dirty="0">
                <a:latin typeface=""/>
              </a:rPr>
              <a:t>    (String)                 (Float)</a:t>
            </a:r>
          </a:p>
          <a:p>
            <a:r>
              <a:rPr lang="en-MM" sz="1200" dirty="0">
                <a:latin typeface=""/>
              </a:rPr>
              <a:t>         |                         |</a:t>
            </a:r>
          </a:p>
          <a:p>
            <a:r>
              <a:rPr lang="en-MM" sz="1200" dirty="0">
                <a:latin typeface=""/>
              </a:rPr>
              <a:t> Equality Mask     Threshold Mask</a:t>
            </a:r>
          </a:p>
          <a:p>
            <a:r>
              <a:rPr lang="en-MM" sz="1200" dirty="0">
                <a:latin typeface=""/>
              </a:rPr>
              <a:t>  (Vectorized)           (Vectorized)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09CB43-1557-974F-18B5-CB3738993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7" t="23900" r="29186" b="48931"/>
          <a:stretch/>
        </p:blipFill>
        <p:spPr>
          <a:xfrm>
            <a:off x="254414" y="1455570"/>
            <a:ext cx="3301892" cy="1361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D5CB78-5A8D-6151-E5B7-5951C743B3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92" t="20118" r="37434" b="63320"/>
          <a:stretch/>
        </p:blipFill>
        <p:spPr>
          <a:xfrm>
            <a:off x="392923" y="4118415"/>
            <a:ext cx="1351085" cy="6668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B7B4B2-0408-8A75-04F0-AFC145C775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419" t="74436" r="34041" b="9002"/>
          <a:stretch/>
        </p:blipFill>
        <p:spPr>
          <a:xfrm>
            <a:off x="4807055" y="4069111"/>
            <a:ext cx="1921570" cy="6969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BDB703-A5FB-1400-6CF7-9D63C9BA4123}"/>
              </a:ext>
            </a:extLst>
          </p:cNvPr>
          <p:cNvSpPr txBox="1"/>
          <p:nvPr/>
        </p:nvSpPr>
        <p:spPr>
          <a:xfrm>
            <a:off x="6255153" y="1406859"/>
            <a:ext cx="26350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M" sz="1200" dirty="0">
                <a:latin typeface=""/>
              </a:rPr>
              <a:t>   PAY_1 &lt;= 1 </a:t>
            </a:r>
          </a:p>
          <a:p>
            <a:r>
              <a:rPr lang="en-MM" sz="1200" dirty="0">
                <a:latin typeface=""/>
              </a:rPr>
              <a:t>       /             \</a:t>
            </a:r>
          </a:p>
          <a:p>
            <a:endParaRPr lang="en-MM" sz="1200" dirty="0">
              <a:latin typeface=""/>
            </a:endParaRPr>
          </a:p>
          <a:p>
            <a:r>
              <a:rPr lang="en-MM" sz="1200" dirty="0">
                <a:latin typeface=""/>
              </a:rPr>
              <a:t>   True          False</a:t>
            </a:r>
          </a:p>
          <a:p>
            <a:r>
              <a:rPr lang="en-MM" sz="1200" dirty="0">
                <a:latin typeface=""/>
              </a:rPr>
              <a:t>(Low Risk)     (High Risk)</a:t>
            </a:r>
          </a:p>
          <a:p>
            <a:r>
              <a:rPr lang="en-MM" sz="1200" dirty="0">
                <a:latin typeface=""/>
              </a:rPr>
              <a:t>   /             	      \</a:t>
            </a:r>
          </a:p>
          <a:p>
            <a:endParaRPr lang="en-MM" sz="1200" dirty="0">
              <a:latin typeface=""/>
            </a:endParaRPr>
          </a:p>
          <a:p>
            <a:r>
              <a:rPr lang="en-MM" sz="1200" dirty="0">
                <a:latin typeface=""/>
              </a:rPr>
              <a:t>PAY_2 &lt;= 1       PAY_3 &lt;= -1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6658F6-2560-F2D0-B147-D74D47714DE4}"/>
              </a:ext>
            </a:extLst>
          </p:cNvPr>
          <p:cNvSpPr txBox="1"/>
          <p:nvPr/>
        </p:nvSpPr>
        <p:spPr>
          <a:xfrm>
            <a:off x="254414" y="825194"/>
            <a:ext cx="7353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"/>
              </a:rPr>
              <a:t>Implementation</a:t>
            </a:r>
            <a:r>
              <a:rPr lang="en-US" sz="1200" dirty="0">
                <a:latin typeface=""/>
              </a:rPr>
              <a:t>: </a:t>
            </a:r>
            <a:r>
              <a:rPr lang="en-US" sz="1200" dirty="0">
                <a:solidFill>
                  <a:srgbClr val="7030A0"/>
                </a:solidFill>
                <a:latin typeface=""/>
              </a:rPr>
              <a:t>Recursive Object-Oriented CART </a:t>
            </a:r>
            <a:r>
              <a:rPr lang="en-US" sz="1200" dirty="0">
                <a:latin typeface=""/>
              </a:rPr>
              <a:t>(Classification and Regression Trees) from scratch</a:t>
            </a:r>
            <a:endParaRPr lang="en-MM" sz="1200" dirty="0">
              <a:latin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1056F3-E96A-01B7-7CFF-926458E9C7E0}"/>
              </a:ext>
            </a:extLst>
          </p:cNvPr>
          <p:cNvSpPr txBox="1"/>
          <p:nvPr/>
        </p:nvSpPr>
        <p:spPr>
          <a:xfrm>
            <a:off x="1133283" y="305707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Vectorized Boolean Masking Mechanism</a:t>
            </a:r>
            <a:endParaRPr lang="en-MM" sz="12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2F7B3A-C9D2-5986-EADF-3D9658376552}"/>
              </a:ext>
            </a:extLst>
          </p:cNvPr>
          <p:cNvSpPr txBox="1"/>
          <p:nvPr/>
        </p:nvSpPr>
        <p:spPr>
          <a:xfrm>
            <a:off x="6202870" y="303198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"/>
              </a:rPr>
              <a:t>Decision Trees Structure Sample</a:t>
            </a:r>
            <a:endParaRPr lang="en-MM" sz="1200" b="1" dirty="0">
              <a:latin typeface="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71485F4-93B5-C7D2-D6CE-1B0729F5653D}"/>
              </a:ext>
            </a:extLst>
          </p:cNvPr>
          <p:cNvCxnSpPr>
            <a:cxnSpLocks/>
          </p:cNvCxnSpPr>
          <p:nvPr/>
        </p:nvCxnSpPr>
        <p:spPr>
          <a:xfrm>
            <a:off x="6059686" y="1287995"/>
            <a:ext cx="0" cy="20548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30D5EF-D5D8-F4F9-CD6D-1AB4BD27466A}"/>
              </a:ext>
            </a:extLst>
          </p:cNvPr>
          <p:cNvCxnSpPr>
            <a:cxnSpLocks/>
          </p:cNvCxnSpPr>
          <p:nvPr/>
        </p:nvCxnSpPr>
        <p:spPr>
          <a:xfrm flipH="1" flipV="1">
            <a:off x="207582" y="3334071"/>
            <a:ext cx="5859032" cy="175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9E8CF9-14D2-158E-D1D2-4F0B68267923}"/>
              </a:ext>
            </a:extLst>
          </p:cNvPr>
          <p:cNvCxnSpPr>
            <a:cxnSpLocks/>
          </p:cNvCxnSpPr>
          <p:nvPr/>
        </p:nvCxnSpPr>
        <p:spPr>
          <a:xfrm>
            <a:off x="4229283" y="3937938"/>
            <a:ext cx="0" cy="8985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5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B7BE-0B0A-71E1-3AA9-E2412D86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63" y="262263"/>
            <a:ext cx="7480724" cy="572700"/>
          </a:xfrm>
        </p:spPr>
        <p:txBody>
          <a:bodyPr/>
          <a:lstStyle/>
          <a:p>
            <a:pPr algn="ctr"/>
            <a:r>
              <a:rPr lang="en-MM" sz="2800" dirty="0"/>
              <a:t>Final Evaluation and Roadmap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072C-9167-B3E6-72FD-28BAB6133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M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D3113-9EA4-A55F-C58B-0654F477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7" y="1241890"/>
            <a:ext cx="5473436" cy="3284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151CA-B08D-FF21-FF48-4C4E1143DB5C}"/>
              </a:ext>
            </a:extLst>
          </p:cNvPr>
          <p:cNvSpPr txBox="1"/>
          <p:nvPr/>
        </p:nvSpPr>
        <p:spPr>
          <a:xfrm>
            <a:off x="266500" y="460423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Tuning Impact:</a:t>
            </a:r>
            <a:r>
              <a:rPr lang="en-US" sz="1200" dirty="0"/>
              <a:t> </a:t>
            </a:r>
            <a:r>
              <a:rPr lang="en-US" sz="1200" b="1" dirty="0"/>
              <a:t>7.0%+ </a:t>
            </a:r>
            <a:r>
              <a:rPr lang="en-US" sz="1200" dirty="0"/>
              <a:t>improvement over baseline.</a:t>
            </a:r>
            <a:endParaRPr lang="en-MM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0E438-688C-6BB6-7372-1BFCB7EEB9B7}"/>
              </a:ext>
            </a:extLst>
          </p:cNvPr>
          <p:cNvSpPr txBox="1"/>
          <p:nvPr/>
        </p:nvSpPr>
        <p:spPr>
          <a:xfrm>
            <a:off x="5597343" y="1625337"/>
            <a:ext cx="3546657" cy="2581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/>
              <a:t>Future Work</a:t>
            </a:r>
          </a:p>
          <a:p>
            <a:pPr algn="ctr">
              <a:spcAft>
                <a:spcPts val="600"/>
              </a:spcAft>
            </a:pPr>
            <a:endParaRPr lang="en-US" sz="1800" b="1" dirty="0"/>
          </a:p>
          <a:p>
            <a:pPr marL="285750" indent="-177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Implement </a:t>
            </a:r>
            <a:r>
              <a:rPr lang="en-US" sz="1200" b="1" dirty="0">
                <a:solidFill>
                  <a:schemeClr val="bg2"/>
                </a:solidFill>
              </a:rPr>
              <a:t>Support Vector Machines (SVM)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/>
              <a:t>&amp; Kernel Methods</a:t>
            </a:r>
          </a:p>
          <a:p>
            <a:pPr marL="285750" indent="-177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 Replace Hold-Out with </a:t>
            </a:r>
            <a:r>
              <a:rPr lang="en-US" sz="1200" b="1" dirty="0">
                <a:solidFill>
                  <a:schemeClr val="bg2"/>
                </a:solidFill>
              </a:rPr>
              <a:t>k-Fold Cross-Validation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/>
              <a:t>pipeline</a:t>
            </a:r>
          </a:p>
          <a:p>
            <a:pPr marL="285750" indent="-177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Develop </a:t>
            </a:r>
            <a:r>
              <a:rPr lang="en-US" sz="1200" b="1" dirty="0">
                <a:solidFill>
                  <a:schemeClr val="bg2"/>
                </a:solidFill>
              </a:rPr>
              <a:t>Graphical User Interface (GUI)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/>
              <a:t>for end-users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ject roadmaps by Slidesgo">
  <a:themeElements>
    <a:clrScheme name="Simple Light">
      <a:dk1>
        <a:srgbClr val="161616"/>
      </a:dk1>
      <a:lt1>
        <a:srgbClr val="F0F0F0"/>
      </a:lt1>
      <a:dk2>
        <a:srgbClr val="161616"/>
      </a:dk2>
      <a:lt2>
        <a:srgbClr val="C2C2C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</TotalTime>
  <Words>610</Words>
  <Application>Microsoft Macintosh PowerPoint</Application>
  <PresentationFormat>On-screen Show (16:9)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Open Sans Light</vt:lpstr>
      <vt:lpstr>Bricolage Grotesque</vt:lpstr>
      <vt:lpstr>Heebo</vt:lpstr>
      <vt:lpstr>Google Sans Text</vt:lpstr>
      <vt:lpstr>Cambria Math</vt:lpstr>
      <vt:lpstr>Arial</vt:lpstr>
      <vt:lpstr>Raleway</vt:lpstr>
      <vt:lpstr>Nunito Light</vt:lpstr>
      <vt:lpstr>Afacad Flux</vt:lpstr>
      <vt:lpstr>Project roadmaps by Slidesgo</vt:lpstr>
      <vt:lpstr>Comparison of Machine Learning Algorithms</vt:lpstr>
      <vt:lpstr>Aims &amp; Objectives</vt:lpstr>
      <vt:lpstr>Default of Credit Card Clients Dataset</vt:lpstr>
      <vt:lpstr>Feature Definitions</vt:lpstr>
      <vt:lpstr>Preprocessing</vt:lpstr>
      <vt:lpstr>k-Nearest Neighbors Implementation</vt:lpstr>
      <vt:lpstr>Hyperparameter Tuning</vt:lpstr>
      <vt:lpstr>Decision Trees (CART Implementation) </vt:lpstr>
      <vt:lpstr>Final Evaluation and Roadmap</vt:lpstr>
      <vt:lpstr>Thank you! Q &amp; A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Machine Learning Algorithms</dc:title>
  <cp:lastModifiedBy>doolyblossom13@gmail.com</cp:lastModifiedBy>
  <cp:revision>51</cp:revision>
  <dcterms:modified xsi:type="dcterms:W3CDTF">2025-12-05T13:42:54Z</dcterms:modified>
</cp:coreProperties>
</file>